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Spline Sans"/>
      <p:regular r:id="rId16"/>
    </p:embeddedFont>
    <p:embeddedFont>
      <p:font typeface="Spline Sans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7-1.png>
</file>

<file path=ppt/media/image-7-2.png>
</file>

<file path=ppt/media/image-7-3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65128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Patrón Abstract Factory: Familias de Objetos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3931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Proporciona una interfaz para crear familias de objetos relacionados El cliente no conoce las clases concretas que está usando Ideal cuando todos los objetos creados deben ser compatibles entre sí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734758"/>
            <a:ext cx="590121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Problema que resuelve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5790843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 mezclamos objetos de distintas “familias”, el sistema puede ser inconsistente Ejemplo: UI con botones oscuros y ventanas claras → mal diseño Abstract Factory garantiza coherencia creando todo de la misma familia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0958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Características clave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589139"/>
            <a:ext cx="4136231" cy="2230755"/>
          </a:xfrm>
          <a:prstGeom prst="roundRect">
            <a:avLst>
              <a:gd name="adj" fmla="val 6558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557" y="3589139"/>
            <a:ext cx="121920" cy="2230755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</p:sp>
      <p:sp>
        <p:nvSpPr>
          <p:cNvPr id="5" name="Text 3"/>
          <p:cNvSpPr/>
          <p:nvPr/>
        </p:nvSpPr>
        <p:spPr>
          <a:xfrm>
            <a:off x="1232773" y="3866436"/>
            <a:ext cx="276094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Interfaz de productos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232773" y="4357449"/>
            <a:ext cx="34901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Una interfaz define métodos para crear cada producto (botón, ventana, menú…)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7084" y="3589139"/>
            <a:ext cx="4136231" cy="2230755"/>
          </a:xfrm>
          <a:prstGeom prst="roundRect">
            <a:avLst>
              <a:gd name="adj" fmla="val 6558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604" y="3589139"/>
            <a:ext cx="121920" cy="2230755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</p:sp>
      <p:sp>
        <p:nvSpPr>
          <p:cNvPr id="9" name="Text 7"/>
          <p:cNvSpPr/>
          <p:nvPr/>
        </p:nvSpPr>
        <p:spPr>
          <a:xfrm>
            <a:off x="5615821" y="386643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Fábricas concretas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615821" y="4357449"/>
            <a:ext cx="34901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Cada fábrica concreta produce una versión completa de la familia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3589139"/>
            <a:ext cx="4136231" cy="2230755"/>
          </a:xfrm>
          <a:prstGeom prst="roundRect">
            <a:avLst>
              <a:gd name="adj" fmla="val 6558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599652" y="3589139"/>
            <a:ext cx="121920" cy="2230755"/>
          </a:xfrm>
          <a:prstGeom prst="roundRect">
            <a:avLst>
              <a:gd name="adj" fmla="val 303750"/>
            </a:avLst>
          </a:prstGeom>
          <a:solidFill>
            <a:srgbClr val="37A7E7"/>
          </a:solidFill>
          <a:ln/>
        </p:spPr>
      </p:sp>
      <p:sp>
        <p:nvSpPr>
          <p:cNvPr id="13" name="Text 11"/>
          <p:cNvSpPr/>
          <p:nvPr/>
        </p:nvSpPr>
        <p:spPr>
          <a:xfrm>
            <a:off x="9998869" y="386643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Uso por el cliente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9998869" y="4357449"/>
            <a:ext cx="34901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 cliente usa la fábrica para obtener todos los objetos, sin saber su clase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1959" y="33944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Implementación</a:t>
            </a:r>
            <a:endParaRPr lang="en-US" sz="2150" dirty="0"/>
          </a:p>
        </p:txBody>
      </p:sp>
      <p:sp>
        <p:nvSpPr>
          <p:cNvPr id="3" name="Shape 1"/>
          <p:cNvSpPr/>
          <p:nvPr/>
        </p:nvSpPr>
        <p:spPr>
          <a:xfrm>
            <a:off x="431959" y="929164"/>
            <a:ext cx="13766483" cy="14011751"/>
          </a:xfrm>
          <a:prstGeom prst="roundRect">
            <a:avLst>
              <a:gd name="adj" fmla="val 1345"/>
            </a:avLst>
          </a:prstGeom>
          <a:solidFill>
            <a:srgbClr val="171528"/>
          </a:solidFill>
          <a:ln/>
        </p:spPr>
      </p:sp>
      <p:sp>
        <p:nvSpPr>
          <p:cNvPr id="4" name="Shape 2"/>
          <p:cNvSpPr/>
          <p:nvPr/>
        </p:nvSpPr>
        <p:spPr>
          <a:xfrm>
            <a:off x="425887" y="929164"/>
            <a:ext cx="13778627" cy="14011751"/>
          </a:xfrm>
          <a:prstGeom prst="roundRect">
            <a:avLst>
              <a:gd name="adj" fmla="val 134"/>
            </a:avLst>
          </a:prstGeom>
          <a:solidFill>
            <a:srgbClr val="171528"/>
          </a:solidFill>
          <a:ln/>
        </p:spPr>
      </p:sp>
      <p:sp>
        <p:nvSpPr>
          <p:cNvPr id="5" name="Text 3"/>
          <p:cNvSpPr/>
          <p:nvPr/>
        </p:nvSpPr>
        <p:spPr>
          <a:xfrm>
            <a:off x="549235" y="1021675"/>
            <a:ext cx="13531929" cy="13826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class InterfazUI(ABC):    @abstractmethod    def mostrar_panel(self):        passclass MetodoEnvio(ABC):    @abstractmethod    def procesar_envio(self):        pass# Productos concretos (familia Admin)class AdminUI(InterfazUI):    def mostrar_panel(self):        return "Panel de Administración"class EnvioExpress(MetodoEnvio):    def procesar_envio(self):        return "Envío Express - 24 horas"# Productos concretos (familia Usuario)class UsuarioUI(InterfazUI):    def mostrar_panel(self):        return "Panel de Usuario"class EnvioNormal(MetodoEnvio):    def procesar_envio(self):        return "Envío Normal - 3 a 5 días"# Fábrica abstractaclass AbstractFactory(ABC):    @abstractmethod    def crear_interfaz(self):        pass    @abstractmethod    def crear_metodo_envio(self):        pass# Fábricas concretasclass AdminFactory(AbstractFactory):    def crear_interfaz(self):        return AdminUI()    def crear_metodo_envio(self):        return EnvioExpress()class UsuarioFactory(AbstractFactory):    def crear_interfaz(self):        return UsuarioUI()    def crear_metodo_envio(self):        return EnvioNormal()# Cliente que usa la fábricaclass SistemaLibreria:    def __init__(self, factory: AbstractFactory):        self.ui = factory.crear_interfaz()        self.envio = factory.crear_metodo_envio()    def procesar_compra(self, libro):        print(self.ui.mostrar_panel())        print(self.envio.procesar_envio())        print(f"Libro comprado: {libro}")</a:t>
            </a:r>
            <a:endParaRPr lang="en-US" sz="9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36877"/>
            <a:ext cx="940069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Ventajas del patrón Abstract Factory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81642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666280" y="3901202"/>
            <a:ext cx="3292793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Compatibilidad garantizada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666280" y="4735116"/>
            <a:ext cx="329279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Garantiza compatibilidad entre productos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67682" y="381642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069925" y="390120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Intercambio fácil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6069925" y="4392216"/>
            <a:ext cx="3292793" cy="1200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Facilita intercambiar familias completas de objetos (tema claro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↔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tema oscuro)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71328" y="381642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473571" y="390120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Desacoplamiento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10473571" y="4392216"/>
            <a:ext cx="329279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Desacopla el código cliente de las clases concretas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07112"/>
            <a:ext cx="722126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Desventajas y precauciones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786664"/>
            <a:ext cx="6327696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406396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Mayor complejidad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41333" y="4554974"/>
            <a:ext cx="57731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Más clases e interfaces que mantener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7438549" y="3786664"/>
            <a:ext cx="6327815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715845" y="4063960"/>
            <a:ext cx="318516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Modificación de fábricas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15845" y="4554974"/>
            <a:ext cx="57732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 se agregan nuevos productos, hay que modificar todas las fábricas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16135"/>
            <a:ext cx="663118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Ejemplos de uso comunes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3595688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89867" y="374225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Interfaces gráficas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789867" y="4233267"/>
            <a:ext cx="3169206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Interfaces gráficas con múltiples temas (DarkThemeFactory / LightThemeFactory)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682" y="3595688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3512" y="3742253"/>
            <a:ext cx="311860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Drivers de base de datos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6193512" y="4233267"/>
            <a:ext cx="316920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Drivers de base de datos que deben cambiar en bloque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1328" y="3595688"/>
            <a:ext cx="617220" cy="6172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97158" y="3742253"/>
            <a:ext cx="280797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APIs con proveedores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0597158" y="4233267"/>
            <a:ext cx="316920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APIs que soportan distintos proveedores (AWSFactory, AzureFactory)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752957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Comparación con otros patrones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741658"/>
            <a:ext cx="3406854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Abstract Factory vs. Factory Method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4674275"/>
            <a:ext cx="340685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Más poderoso que Factory Method: crea familias completas de objetos, no solo uno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4880729" y="3741658"/>
            <a:ext cx="3406854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Abstract Factory vs. Builder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4880729" y="4674275"/>
            <a:ext cx="34068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Complementario con Builder: primero elijo la fábrica, luego construyo el objeto paso a paso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223486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Resumen del patrón Abstract Factory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948" y="2926735"/>
            <a:ext cx="370284" cy="4629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52680" y="2965371"/>
            <a:ext cx="288524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Creación de conjuntos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152680" y="3456384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Permite crear conjuntos de objetos que funcionan bien juntos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2948" y="4306550"/>
            <a:ext cx="370284" cy="4629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52680" y="434518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Evita inconsistencias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152680" y="4836200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Evita combinaciones incoherentes de productos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2948" y="5686365"/>
            <a:ext cx="370284" cy="4629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52680" y="572500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Ideal para variantes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152680" y="6216015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Ideal para sistemas con múltiples variantes completas (temas, proveedores, modos)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2025-09-16T02:50:38Z</dcterms:created>
  <dcterms:modified xsi:type="dcterms:W3CDTF">2025-09-16T02:50:38Z</dcterms:modified>
</cp:coreProperties>
</file>